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91" r:id="rId3"/>
    <p:sldId id="311" r:id="rId4"/>
    <p:sldId id="304" r:id="rId5"/>
    <p:sldId id="305" r:id="rId6"/>
    <p:sldId id="303" r:id="rId7"/>
    <p:sldId id="280" r:id="rId8"/>
    <p:sldId id="281" r:id="rId9"/>
    <p:sldId id="270" r:id="rId10"/>
    <p:sldId id="258" r:id="rId11"/>
    <p:sldId id="261" r:id="rId12"/>
    <p:sldId id="262" r:id="rId13"/>
    <p:sldId id="259" r:id="rId14"/>
    <p:sldId id="260" r:id="rId15"/>
    <p:sldId id="274" r:id="rId16"/>
    <p:sldId id="264" r:id="rId17"/>
    <p:sldId id="268" r:id="rId18"/>
    <p:sldId id="266" r:id="rId19"/>
    <p:sldId id="288" r:id="rId20"/>
    <p:sldId id="275" r:id="rId21"/>
    <p:sldId id="292" r:id="rId22"/>
    <p:sldId id="293" r:id="rId23"/>
    <p:sldId id="295" r:id="rId24"/>
    <p:sldId id="277" r:id="rId25"/>
    <p:sldId id="285" r:id="rId26"/>
    <p:sldId id="284" r:id="rId27"/>
    <p:sldId id="287" r:id="rId28"/>
    <p:sldId id="294" r:id="rId29"/>
    <p:sldId id="306" r:id="rId30"/>
    <p:sldId id="283" r:id="rId31"/>
    <p:sldId id="286" r:id="rId32"/>
    <p:sldId id="276" r:id="rId33"/>
    <p:sldId id="301" r:id="rId34"/>
    <p:sldId id="300" r:id="rId35"/>
    <p:sldId id="302" r:id="rId36"/>
    <p:sldId id="278" r:id="rId37"/>
    <p:sldId id="273" r:id="rId38"/>
    <p:sldId id="265" r:id="rId39"/>
    <p:sldId id="271" r:id="rId40"/>
    <p:sldId id="272" r:id="rId41"/>
    <p:sldId id="289" r:id="rId42"/>
    <p:sldId id="279" r:id="rId43"/>
    <p:sldId id="263" r:id="rId44"/>
    <p:sldId id="298" r:id="rId45"/>
    <p:sldId id="282" r:id="rId46"/>
    <p:sldId id="296" r:id="rId47"/>
    <p:sldId id="299" r:id="rId48"/>
    <p:sldId id="290" r:id="rId49"/>
    <p:sldId id="297" r:id="rId50"/>
    <p:sldId id="307" r:id="rId51"/>
    <p:sldId id="308" r:id="rId52"/>
    <p:sldId id="309" r:id="rId53"/>
    <p:sldId id="310" r:id="rId54"/>
    <p:sldId id="312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376" autoAdjust="0"/>
  </p:normalViewPr>
  <p:slideViewPr>
    <p:cSldViewPr snapToGrid="0">
      <p:cViewPr varScale="1">
        <p:scale>
          <a:sx n="68" d="100"/>
          <a:sy n="68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BC802-85AE-4E16-AE5A-56291791F94F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9898-F50B-4518-9CC6-37F3B07C9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02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i7Igarashi/Anomaly-Detection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yxhust/wgan-gp-anomal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kosyoshida/simple-keras" TargetMode="External"/><Relationship Id="rId4" Type="http://schemas.openxmlformats.org/officeDocument/2006/relationships/hyperlink" Target="https://github.com/fuchami/ANOGAN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chlegl/f-AnoGA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unnerLi/GANomaly2D" TargetMode="External"/><Relationship Id="rId3" Type="http://schemas.openxmlformats.org/officeDocument/2006/relationships/hyperlink" Target="https://github.com/WellenWoo/GANomaly-pytorch" TargetMode="External"/><Relationship Id="rId7" Type="http://schemas.openxmlformats.org/officeDocument/2006/relationships/hyperlink" Target="https://github.com/ucbtns/medga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mimirobo/retina_ganomaly" TargetMode="External"/><Relationship Id="rId5" Type="http://schemas.openxmlformats.org/officeDocument/2006/relationships/hyperlink" Target="https://github.com/samet-akcay/ganomaly" TargetMode="External"/><Relationship Id="rId10" Type="http://schemas.openxmlformats.org/officeDocument/2006/relationships/hyperlink" Target="https://researchcode.com/code/2843279368/ganomaly-semi-supervised-anomaly-detection-via-adversarial-training/" TargetMode="External"/><Relationship Id="rId4" Type="http://schemas.openxmlformats.org/officeDocument/2006/relationships/hyperlink" Target="https://github.com/aarthipriyar/GAN" TargetMode="External"/><Relationship Id="rId9" Type="http://schemas.openxmlformats.org/officeDocument/2006/relationships/hyperlink" Target="https://github.com/gewenchao/anomaly-detection-semi-supervision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llenWoo/GANomaly-pytorch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SnowMasaya/Efficient_GAN-Based_Anomaly_Detection_Keras" TargetMode="External"/><Relationship Id="rId5" Type="http://schemas.openxmlformats.org/officeDocument/2006/relationships/hyperlink" Target="https://github.com/samet-akcay/ganomaly" TargetMode="External"/><Relationship Id="rId4" Type="http://schemas.openxmlformats.org/officeDocument/2006/relationships/hyperlink" Target="https://github.com/aarthipriyar/GAN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et-akcay/skip-ganomaly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10917v2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izikgo/AnomalyDetectionTransformations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ussamzenati/Efficient-GAN-Anomaly-Detection" TargetMode="External"/><Relationship Id="rId7" Type="http://schemas.openxmlformats.org/officeDocument/2006/relationships/hyperlink" Target="https://github.com/acv0209/Efficient_GA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ngtianta.site/paper/28541" TargetMode="External"/><Relationship Id="rId5" Type="http://schemas.openxmlformats.org/officeDocument/2006/relationships/hyperlink" Target="https://github.com/Forcrush/Efficient-GAN-based-method-for-cyber-intrusion" TargetMode="External"/><Relationship Id="rId4" Type="http://schemas.openxmlformats.org/officeDocument/2006/relationships/hyperlink" Target="https://arxiv.org/abs/1904.02426v2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02288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ongtianta.site/paper/29763" TargetMode="External"/><Relationship Id="rId4" Type="http://schemas.openxmlformats.org/officeDocument/2006/relationships/hyperlink" Target="https://github.com/houssamzenati/Adversarially-Learned-Anomaly-Detection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shmaelbelghazi.github.io/ALI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StreamRock/article/details/81905648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9088.pdf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ngtianta.site/paper/3672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904.01209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ngtianta.site/paper/37335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pdf/1904.02639.pdf" TargetMode="External"/><Relationship Id="rId4" Type="http://schemas.openxmlformats.org/officeDocument/2006/relationships/hyperlink" Target="https://github.com/donggong1/memae-anomaly-detection" TargetMode="Externa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stamp/stamp.jsp?arnumber=8727990" TargetMode="External"/><Relationship Id="rId3" Type="http://schemas.openxmlformats.org/officeDocument/2006/relationships/hyperlink" Target="https://github.com/YeongHyeon/CVAE-AnomalyDetection" TargetMode="External"/><Relationship Id="rId7" Type="http://schemas.openxmlformats.org/officeDocument/2006/relationships/hyperlink" Target="https://ieeexplore.ieee.org/stamp/stamp.jsp?tp=&amp;arnumber=872799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bianjiang1234567/CVAE-GAN-BASED-Anomaly-Detection" TargetMode="External"/><Relationship Id="rId5" Type="http://schemas.openxmlformats.org/officeDocument/2006/relationships/hyperlink" Target="https://github.com/shinmura0/AutoEncoder_vs_MetricLearning" TargetMode="External"/><Relationship Id="rId4" Type="http://schemas.openxmlformats.org/officeDocument/2006/relationships/hyperlink" Target="https://github.com/ninnart-fuengfusin/convolutional-anomaly-detection-autoencoder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adVAE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WangXuhongCN/adVAE" TargetMode="External"/><Relationship Id="rId5" Type="http://schemas.openxmlformats.org/officeDocument/2006/relationships/hyperlink" Target="https://tongtianta.site/paper/52769" TargetMode="External"/><Relationship Id="rId4" Type="http://schemas.openxmlformats.org/officeDocument/2006/relationships/hyperlink" Target="https://github.com/YeongHyeon/CVAE-AnomalyDetection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adVA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ngtianta.site/paper/52769" TargetMode="External"/><Relationship Id="rId5" Type="http://schemas.openxmlformats.org/officeDocument/2006/relationships/hyperlink" Target="https://github.com/WangXuhongCN/adVAE" TargetMode="External"/><Relationship Id="rId4" Type="http://schemas.openxmlformats.org/officeDocument/2006/relationships/hyperlink" Target="https://github.com/YeongHyeon/CVAE-AnomalyDetection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adVA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WangXuhongCN/adVAE" TargetMode="External"/><Relationship Id="rId5" Type="http://schemas.openxmlformats.org/officeDocument/2006/relationships/hyperlink" Target="https://tongtianta.site/paper/52769" TargetMode="External"/><Relationship Id="rId4" Type="http://schemas.openxmlformats.org/officeDocument/2006/relationships/hyperlink" Target="https://github.com/YeongHyeon/CVAE-AnomalyDetection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minhas93/CompactCNN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arxiv.org/pdf/1811.06861v1.pdf" TargetMode="External"/><Relationship Id="rId4" Type="http://schemas.openxmlformats.org/officeDocument/2006/relationships/hyperlink" Target="https://tongtianta.site/paper/51924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1.06861.pdf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oezguensi/anomaly-detection-image-completion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entfrapp/doping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ConAD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ongtianta.site/paper/64540" TargetMode="External"/><Relationship Id="rId4" Type="http://schemas.openxmlformats.org/officeDocument/2006/relationships/hyperlink" Target="https://arxiv.org/abs/1810.13292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ngtianta.site/paper/3946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ConAD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810.13292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ussamzenati/Adversarially-Learned-Anomaly-Detection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7.02011v3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abs/1602.02644" TargetMode="External"/><Relationship Id="rId4" Type="http://schemas.openxmlformats.org/officeDocument/2006/relationships/hyperlink" Target="https://tongtianta.site/paper/16206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ngkunchen/patch_gan_alocc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velab/svae" TargetMode="External"/><Relationship Id="rId7" Type="http://schemas.openxmlformats.org/officeDocument/2006/relationships/hyperlink" Target="https://github.com/bumuckl/AutoencodersForUnsupervisedAnomalyDetection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tongtianta.site/paper/61141" TargetMode="External"/><Relationship Id="rId5" Type="http://schemas.openxmlformats.org/officeDocument/2006/relationships/hyperlink" Target="http://tongtianta.site/paper/61488" TargetMode="External"/><Relationship Id="rId4" Type="http://schemas.openxmlformats.org/officeDocument/2006/relationships/hyperlink" Target="https://github.com/tbepler/spatial-VAE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ongtianta.site/paper/59419" TargetMode="External"/><Relationship Id="rId7" Type="http://schemas.openxmlformats.org/officeDocument/2006/relationships/hyperlink" Target="https://github.com/yli96/DSEBM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ngtianta.site/paper/63419" TargetMode="External"/><Relationship Id="rId5" Type="http://schemas.openxmlformats.org/officeDocument/2006/relationships/hyperlink" Target="https://arxiv.org/abs/1605.07717" TargetMode="External"/><Relationship Id="rId4" Type="http://schemas.openxmlformats.org/officeDocument/2006/relationships/hyperlink" Target="http://tongtianta.site/paper/25792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ongtianta.site/paper/59419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ngtianta.site/paper/63419" TargetMode="External"/><Relationship Id="rId5" Type="http://schemas.openxmlformats.org/officeDocument/2006/relationships/hyperlink" Target="https://arxiv.org/abs/1605.07717" TargetMode="External"/><Relationship Id="rId4" Type="http://schemas.openxmlformats.org/officeDocument/2006/relationships/hyperlink" Target="http://tongtianta.site/paper/25792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ngtianta.site/paper/43891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ngtianta.site/paper/39253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hinmura0/items/742adb4faefcfc8dd5cb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shinmura0/PConv-Kera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ngtianta.site/paper/3946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hinmura0/items/742adb4faefcfc8dd5cb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shinmura0/PConv-Keras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hinmura0/items/742adb4faefcfc8dd5cb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shinmura0/PConv-Keras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0939v1.pdf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0939v1.pdf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13147v1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ngtianta.site/paper/55164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1.06355v1.pdf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kupjnoz/oc-cnn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901.08688v1.pdf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BJg4Z3RqF7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UNIR-Anonymous/UNIR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ngtianta.site/paper/39462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ersubsetscan/autoencoder_anomaly_subset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a012/awesome-anomaly-detecti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khalooei/ALOCC-CVPR2018" TargetMode="External"/><Relationship Id="rId4" Type="http://schemas.openxmlformats.org/officeDocument/2006/relationships/hyperlink" Target="https://www.dlology.com/blog/how-to-do-novelty-detection-in-keras-with-generative-adversarial-network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a012/awesome-anomaly-detect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ongtianta.site/paper/4538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eDoYup/AnoGAN" TargetMode="External"/><Relationship Id="rId3" Type="http://schemas.openxmlformats.org/officeDocument/2006/relationships/hyperlink" Target="https://github.com/oyxhust/wgan-gp-anomaly" TargetMode="External"/><Relationship Id="rId7" Type="http://schemas.openxmlformats.org/officeDocument/2006/relationships/hyperlink" Target="https://github.com/yjucho1/anoGA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tkwoo/anogan-keras" TargetMode="External"/><Relationship Id="rId5" Type="http://schemas.openxmlformats.org/officeDocument/2006/relationships/hyperlink" Target="https://github.com/kosyoshida/simple-keras" TargetMode="External"/><Relationship Id="rId4" Type="http://schemas.openxmlformats.org/officeDocument/2006/relationships/hyperlink" Target="https://github.com/fuchami/ANOGA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hlinkClick r:id="rId3"/>
              </a:rPr>
              <a:t>https://github.com/Dai7Igarashi/Anomaly-Detection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74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hlinkClick r:id="rId3"/>
              </a:rPr>
              <a:t>https://github.com/oyxhust/wgan-gp-anomaly</a:t>
            </a:r>
            <a:r>
              <a:rPr lang="en-US" altLang="zh-CN" sz="1200" dirty="0" smtClean="0"/>
              <a:t> (</a:t>
            </a:r>
            <a:r>
              <a:rPr lang="en-US" altLang="zh-CN" sz="1200" dirty="0" err="1" smtClean="0">
                <a:hlinkClick r:id="rId3"/>
              </a:rPr>
              <a:t>wgan-gp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 smtClean="0">
                <a:hlinkClick r:id="rId4"/>
              </a:rPr>
              <a:t>https://github.com/fuchami/ANOGAN</a:t>
            </a:r>
            <a:r>
              <a:rPr lang="en-US" altLang="zh-CN" sz="1200" dirty="0" smtClean="0"/>
              <a:t> (DCGAN)</a:t>
            </a:r>
          </a:p>
          <a:p>
            <a:r>
              <a:rPr lang="en-US" altLang="zh-CN" sz="1200" dirty="0" smtClean="0">
                <a:hlinkClick r:id="rId5"/>
              </a:rPr>
              <a:t>https://github.com/kosyoshida/simple-keras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919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https://github.com/tSchlegl/f-AnoGAN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755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https://github.com/WellenWoo/GANomaly-pytorch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https://github.com/aarthipriyar/GAN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https://github.com/samet-akcay/ganomaly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https://github.com/mimirobo/retina_ganomaly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https://github.com/samet-akcay/ganomaly</a:t>
            </a:r>
            <a:endParaRPr lang="en-US" altLang="zh-CN" dirty="0" smtClean="0"/>
          </a:p>
          <a:p>
            <a:r>
              <a:rPr lang="en-US" altLang="zh-CN" dirty="0" smtClean="0">
                <a:hlinkClick r:id="rId7"/>
              </a:rPr>
              <a:t>https://github.com/ucbtns/medgan</a:t>
            </a:r>
            <a:endParaRPr lang="en-US" altLang="zh-CN" dirty="0" smtClean="0"/>
          </a:p>
          <a:p>
            <a:r>
              <a:rPr lang="en-US" altLang="zh-CN" dirty="0" smtClean="0">
                <a:hlinkClick r:id="rId8"/>
              </a:rPr>
              <a:t>https://github.com/SunnerLi/GANomaly2D</a:t>
            </a:r>
            <a:endParaRPr lang="en-US" altLang="zh-CN" dirty="0" smtClean="0"/>
          </a:p>
          <a:p>
            <a:r>
              <a:rPr lang="en-US" altLang="zh-CN" dirty="0" smtClean="0">
                <a:hlinkClick r:id="rId9"/>
              </a:rPr>
              <a:t>https://github.com/gewenchao/anomaly-detection-semi-supervision</a:t>
            </a:r>
            <a:endParaRPr lang="en-US" altLang="zh-CN" dirty="0" smtClean="0"/>
          </a:p>
          <a:p>
            <a:r>
              <a:rPr lang="en-US" altLang="zh-CN" dirty="0" smtClean="0"/>
              <a:t>https://github.com/chychen/tf2-ganomaly</a:t>
            </a:r>
          </a:p>
          <a:p>
            <a:r>
              <a:rPr lang="en-US" altLang="zh-CN" dirty="0" smtClean="0">
                <a:hlinkClick r:id="rId10"/>
              </a:rPr>
              <a:t>https://researchcode.com/code/2843279368/ganomaly-semi-supervised-anomaly-detection-via-adversarial-training/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136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https://github.com/WellenWoo/GANomaly-pytorch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https://github.com/aarthipriyar/GAN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https://github.com/samet-akcay/ganomaly</a:t>
            </a:r>
            <a:endParaRPr lang="en-US" altLang="zh-CN" dirty="0" smtClean="0"/>
          </a:p>
          <a:p>
            <a:r>
              <a:rPr lang="en-US" altLang="zh-CN" dirty="0" smtClean="0"/>
              <a:t>https://github.com/Scott1123/GANomaly</a:t>
            </a:r>
          </a:p>
          <a:p>
            <a:r>
              <a:rPr lang="en-US" altLang="zh-CN" dirty="0" smtClean="0">
                <a:hlinkClick r:id="rId6"/>
              </a:rPr>
              <a:t>https://github.com/SnowMasaya/Efficient_GAN-Based_Anomaly_Detection_Keras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01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https://github.com/samet-akcay/skip-ganomaly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48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https://arxiv.org/abs/1805.10917v2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https://github.com/izikgo/AnomalyDetectionTransformations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058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https://github.com/houssamzenati/Efficient-GAN-Anomaly-Detection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https://arxiv.org/abs/1904.02426v2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GAN-based method for cyber-intrusion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5"/>
              </a:rPr>
              <a:t>https://github.com/Forcrush/Efficient-GAN-based-method-for-cyber-intrusion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基于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GAN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的高效网络入侵方法</a:t>
            </a:r>
            <a:endParaRPr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6"/>
              </a:rPr>
              <a:t>https://tongtianta.site/paper/28541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GAN-Based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https://github.com/houssamzenati/Efficient-GAN-Anomaly-Detection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/>
              <a:t>https://github.com/SnowMasaya/Efficient_GAN-Based_Anomaly_Detection_Keras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7"/>
              </a:rPr>
              <a:t>https://github.com/acv0209/Efficient_GAN</a:t>
            </a:r>
            <a:r>
              <a:rPr lang="en-US" altLang="zh-CN" dirty="0" smtClean="0"/>
              <a:t> </a:t>
            </a:r>
            <a:endParaRPr lang="en-US" altLang="zh-CN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20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https://arxiv.org/abs/1812.02288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dirty="0" err="1" smtClean="0"/>
              <a:t>Adversarially</a:t>
            </a:r>
            <a:r>
              <a:rPr lang="en-US" altLang="zh-CN" dirty="0" smtClean="0"/>
              <a:t> Learned Anomaly Detection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4"/>
              </a:rPr>
              <a:t>https://github.com/houssamzenati/Adversarially-Learned-Anomaly-Detection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 //github.com/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houssamzenati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-Learned-Anomaly-Detection</a:t>
            </a:r>
          </a:p>
          <a:p>
            <a:r>
              <a:rPr lang="en-US" altLang="zh-CN" dirty="0" smtClean="0">
                <a:hlinkClick r:id="rId5"/>
              </a:rPr>
              <a:t>https://tongtianta.site/paper/29763</a:t>
            </a:r>
            <a:r>
              <a:rPr lang="en-US" altLang="zh-CN" dirty="0" smtClean="0"/>
              <a:t>  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Learned Anomaly Detection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758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https://ishmaelbelghazi.github.io/ALI/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https://blog.csdn.net/StreamRock/article/details/81905648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035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https://arxiv.org/pdf/1802.09088.pdf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9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https://zhuanlan.zhihu.com/p/61935975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793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https://tongtianta.site/paper/36724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Fence GAN: Towards Better Anomaly Detection</a:t>
            </a:r>
          </a:p>
          <a:p>
            <a:r>
              <a:rPr lang="en-US" altLang="zh-CN" dirty="0" smtClean="0">
                <a:hlinkClick r:id="rId4"/>
              </a:rPr>
              <a:t>https://arxiv.org/abs/1904.01209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9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https://github.com/h19920918/memae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Memorizing Normality to Detect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Memory-augmented Deep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Unsupervised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dirty="0" smtClean="0">
                <a:hlinkClick r:id="rId3"/>
              </a:rPr>
              <a:t>https://tongtianta.site/paper/37335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Memorizing Normality to Detect Anomaly: Memory-augmented Deep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Unsupervised Anomaly Detection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https://github.com/donggong1/memae-anomaly-detection</a:t>
            </a:r>
            <a:r>
              <a:rPr lang="en-US" altLang="zh-CN" dirty="0" smtClean="0"/>
              <a:t>   </a:t>
            </a:r>
          </a:p>
          <a:p>
            <a:r>
              <a:rPr lang="en-US" altLang="zh-CN" dirty="0" smtClean="0">
                <a:hlinkClick r:id="rId5"/>
              </a:rPr>
              <a:t>https://arxiv.org/pdf/1904.02639.pdf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36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https://github.com/YeongHyeon/CVAE-AnomalyDetection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https://github.com/ninnart-fuengfusin/convolutional-anomaly-detection-autoencoder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https://github.com/shinmura0/AutoEncoder_vs_MetricLearning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https://github.com/bianjiang1234567/CVAE-GAN-BASED-Anomaly-Detection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Novel and Efficient CVAE-GAN-BASED Approach with Informative Manifold for Semi-Supervised Anomaly Detection</a:t>
            </a:r>
          </a:p>
          <a:p>
            <a:r>
              <a:rPr lang="en-US" altLang="zh-CN" dirty="0" smtClean="0">
                <a:hlinkClick r:id="rId7"/>
              </a:rPr>
              <a:t>https://ieeexplore.ieee.org/stamp/stamp.jsp?tp=&amp;arnumber=8727990</a:t>
            </a:r>
            <a:endParaRPr lang="en-US" altLang="zh-CN" dirty="0" smtClean="0"/>
          </a:p>
          <a:p>
            <a:r>
              <a:rPr lang="en-US" altLang="zh-CN" dirty="0" smtClean="0">
                <a:hlinkClick r:id="rId8"/>
              </a:rPr>
              <a:t>https://ieeexplore.ieee.org/stamp/stamp.jsp?arnumber=8727990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043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https://github.com/YeongHyeon/adVAE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https://github.com/YeongHyeon/CVAE-AnomalyDetection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Distribution for Anomaly Detection</a:t>
            </a:r>
          </a:p>
          <a:p>
            <a:r>
              <a:rPr lang="en-US" altLang="zh-CN" dirty="0" smtClean="0">
                <a:hlinkClick r:id="rId5"/>
              </a:rPr>
              <a:t>https://tongtianta.site/paper/52769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Distribution for Anomaly Detection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6"/>
              </a:rPr>
              <a:t>https://github.com/WangXuhongCN/adVAE</a:t>
            </a:r>
            <a:r>
              <a:rPr lang="en-US" altLang="zh-CN" dirty="0" smtClean="0"/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Knowledge for Anomaly Detection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54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https://github.com/YeongHyeon/adVAE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https://github.com/YeongHyeon/CVAE-AnomalyDetection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Distribution for Anomaly Detection</a:t>
            </a:r>
          </a:p>
          <a:p>
            <a:r>
              <a:rPr lang="en-US" altLang="zh-CN" dirty="0" smtClean="0">
                <a:hlinkClick r:id="rId5"/>
              </a:rPr>
              <a:t>https://github.com/WangXuhongCN/adVAE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https://tongtianta.site/paper/52769</a:t>
            </a:r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37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https://github.com/YeongHyeon/adVAE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https://github.com/YeongHyeon/CVAE-AnomalyDetection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Distribution for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5"/>
              </a:rPr>
              <a:t>https://tongtianta.site/paper/52769</a:t>
            </a:r>
            <a:r>
              <a:rPr lang="en-US" altLang="zh-CN" dirty="0" smtClean="0"/>
              <a:t>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6"/>
              </a:rPr>
              <a:t>https://github.com/WangXuhongCN/adVAE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Self-adversarial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Gaussian Anomaly Prior Knowledge for Anomaly Detection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495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https://github.com/msminhas93/CompactCNN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Compact Convolutional Neural Network for Textured Surface Anomaly Detection</a:t>
            </a:r>
          </a:p>
          <a:p>
            <a:r>
              <a:rPr lang="en-US" altLang="zh-CN" dirty="0" smtClean="0">
                <a:hlinkClick r:id="rId4"/>
              </a:rPr>
              <a:t>https://tongtianta.site/paper/51924</a:t>
            </a:r>
            <a:endParaRPr lang="en-US" altLang="zh-CN" dirty="0" smtClean="0"/>
          </a:p>
          <a:p>
            <a:r>
              <a:rPr lang="en-US" altLang="zh-CN" sz="1200" b="0" i="0" u="sng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http://arxiv.org/pdf/1811.06861v1.pdf</a:t>
            </a:r>
            <a:endParaRPr lang="en-US" altLang="zh-CN" dirty="0" smtClean="0"/>
          </a:p>
          <a:p>
            <a:r>
              <a:rPr lang="en-US" altLang="zh-CN" dirty="0" smtClean="0"/>
              <a:t>https://www.semanticscholar.org/paper/A-Compact-Convolutional-Neural-Network-for-Textured-Racki-Tomazevic/17d3f90cb63fbac50a5e49b8a46e633ec1f526fd#extracted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51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https://arxiv.org/pdf/1811.06861.pdf</a:t>
            </a:r>
            <a:r>
              <a:rPr lang="en-US" altLang="zh-CN" dirty="0" smtClean="0"/>
              <a:t>   Anomaly Detection using Deep Learning based Image Completion</a:t>
            </a:r>
          </a:p>
          <a:p>
            <a:r>
              <a:rPr lang="en-US" altLang="zh-CN" dirty="0" smtClean="0">
                <a:hlinkClick r:id="rId4"/>
              </a:rPr>
              <a:t>https://github.com/oezguensi/anomaly-detection-image-completion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38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https://github.com/greentfrapp/doping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627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https://github.com/YeongHyeon/ConAD</a:t>
            </a:r>
            <a:r>
              <a:rPr lang="en-US" altLang="zh-CN" dirty="0" smtClean="0"/>
              <a:t>  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Anomaly Detection With Multiple-Hypotheses Predictions</a:t>
            </a:r>
            <a:endParaRPr lang="en-US" altLang="zh-CN" dirty="0" smtClean="0"/>
          </a:p>
          <a:p>
            <a:r>
              <a:rPr lang="en-US" altLang="zh-CN" dirty="0" smtClean="0"/>
              <a:t>https://arxiv.org/abs/1810.13292 </a:t>
            </a:r>
          </a:p>
          <a:p>
            <a:r>
              <a:rPr lang="en-US" altLang="zh-CN" dirty="0" smtClean="0"/>
              <a:t>https://github.com/YeongHyeon/CVAE-AnomalyDetection </a:t>
            </a:r>
          </a:p>
          <a:p>
            <a:r>
              <a:rPr lang="en-US" altLang="zh-CN" smtClean="0">
                <a:hlinkClick r:id="rId5"/>
              </a:rPr>
              <a:t>https://tongtianta.site/paper/64540</a:t>
            </a:r>
            <a:r>
              <a:rPr lang="en-US" altLang="zh-CN" smtClean="0"/>
              <a:t>  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Detection With Multiple-Hypotheses Predictions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1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https://tongtianta.site/paper/39462</a:t>
            </a:r>
            <a:r>
              <a:rPr lang="en-US" altLang="zh-CN" dirty="0" smtClean="0"/>
              <a:t>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FOR ANOMALY DETECTION: A SURVEY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29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https://github.com/YeongHyeon/ConAD</a:t>
            </a:r>
            <a:r>
              <a:rPr lang="en-US" altLang="zh-CN" dirty="0" smtClean="0"/>
              <a:t>  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Anomaly Detection With Multiple-Hypotheses Predictions</a:t>
            </a:r>
            <a:endParaRPr lang="en-US" altLang="zh-CN" dirty="0" smtClean="0"/>
          </a:p>
          <a:p>
            <a:r>
              <a:rPr lang="en-US" altLang="zh-CN" dirty="0" smtClean="0"/>
              <a:t>https://arxiv.org/abs/1810.13292 </a:t>
            </a:r>
          </a:p>
          <a:p>
            <a:r>
              <a:rPr lang="en-US" altLang="zh-CN" dirty="0" smtClean="0"/>
              <a:t>https://github.com/YeongHyeon/CVAE-AnomalyDetection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71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Perceptual Image Anomaly Detection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57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https://github.com/houssamzenati/Adversarially-Learned-Anomaly-Detection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54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https://github.com/cheapthrillandwine/Improving_Unsupervised_Defect_Segmentation</a:t>
            </a:r>
          </a:p>
          <a:p>
            <a:r>
              <a:rPr lang="en-US" altLang="zh-CN" dirty="0" smtClean="0">
                <a:hlinkClick r:id="rId3"/>
              </a:rPr>
              <a:t>https://arxiv.org/abs/1807.02011v3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https://tongtianta.site/paper/16206</a:t>
            </a:r>
            <a:r>
              <a:rPr lang="en-US" altLang="zh-CN" dirty="0" smtClean="0"/>
              <a:t>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Improving Unsupervised Defect Segmentation by Applying Structural Similarity to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Autoencoders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Matching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</a:p>
          <a:p>
            <a:r>
              <a:rPr lang="en-US" altLang="zh-CN" dirty="0" smtClean="0">
                <a:hlinkClick r:id="rId5"/>
              </a:rPr>
              <a:t>https://arxiv.org/abs/1602.02644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Images with Perceptual Similarity Metrics based on Deep Networks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487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https://github.com/jingkunchen/patch_gan_alocc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179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https://github.com/divelab/svae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https://github.com/tbepler/spatial-VAE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http://tongtianta.site/paper/61488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http://tongtianta.site/paper/61141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7"/>
              </a:rPr>
              <a:t>https://github.com/bumuckl/AutoencodersForUnsupervisedAnomalyDetection</a:t>
            </a:r>
            <a:r>
              <a:rPr lang="en-US" altLang="zh-CN" dirty="0" smtClean="0"/>
              <a:t> 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AutoencodersForUnsupervisedAnomalyDetection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https://arxiv.org/abs/1804.04488  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Autoeoncoding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Models for Unsupervised Anomaly Detection in Brain MR Images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3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Iterative energy-based projection on a normal data manifold for anomaly localization </a:t>
            </a:r>
            <a:r>
              <a:rPr lang="en-US" altLang="zh-CN" dirty="0" smtClean="0">
                <a:hlinkClick r:id="rId3"/>
              </a:rPr>
              <a:t>http://tongtianta.site/paper/59419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4"/>
              </a:rPr>
              <a:t>http://tongtianta.site/paper/25792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 Based Models for Anomaly Detection </a:t>
            </a:r>
            <a:r>
              <a:rPr lang="en-US" altLang="zh-CN" dirty="0" smtClean="0">
                <a:hlinkClick r:id="rId5"/>
              </a:rPr>
              <a:t>https://arxiv.org/abs/1605.07717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6"/>
              </a:rPr>
              <a:t>https://tongtianta.site/paper/63419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http://proceedings.mlr.press/v48/zhai16.pdf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7"/>
              </a:rPr>
              <a:t>https://github.com/yli96/DSEBM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 Based Model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2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Iterative energy-based projection on a normal data manifold for anomaly localization </a:t>
            </a:r>
            <a:r>
              <a:rPr lang="en-US" altLang="zh-CN" dirty="0" smtClean="0">
                <a:hlinkClick r:id="rId3"/>
              </a:rPr>
              <a:t>http://tongtianta.site/paper/59419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4"/>
              </a:rPr>
              <a:t>http://tongtianta.site/paper/25792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 Based Models for Anomaly Detection </a:t>
            </a:r>
            <a:r>
              <a:rPr lang="en-US" altLang="zh-CN" dirty="0" smtClean="0">
                <a:hlinkClick r:id="rId5"/>
              </a:rPr>
              <a:t>https://arxiv.org/abs/1605.07717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hlinkClick r:id="rId6"/>
              </a:rPr>
              <a:t>https://tongtianta.site/paper/63419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30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https://tongtianta.site/paper/43891</a:t>
            </a:r>
            <a:r>
              <a:rPr lang="en-US" altLang="zh-CN" dirty="0" smtClean="0"/>
              <a:t>  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MVTec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 — A Comprehensive Real-World Dataset for Unsupervised Anomaly Detection</a:t>
            </a:r>
          </a:p>
          <a:p>
            <a:r>
              <a:rPr lang="en-US" altLang="zh-CN" smtClean="0">
                <a:hlinkClick r:id="rId4"/>
              </a:rPr>
              <a:t>https://tongtianta.site/paper/39253</a:t>
            </a:r>
            <a:r>
              <a:rPr lang="en-US" altLang="zh-CN" smtClean="0"/>
              <a:t> 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Comprehensive Real-World Dataset for Unsupervised Anomaly Detection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421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https://qiita.com/shinmura0/items/742adb4faefcfc8dd5cb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https://github.com/shinmura0/PConv-Keras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8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https://tongtianta.site/paper/39462</a:t>
            </a:r>
            <a:r>
              <a:rPr lang="en-US" altLang="zh-CN" dirty="0" smtClean="0"/>
              <a:t>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FOR ANOMALY DETECTION: A SURVEY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168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https://qiita.com/shinmura0/items/742adb4faefcfc8dd5cb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https://github.com/shinmura0/PConv-Keras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440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https://qiita.com/shinmura0/items/742adb4faefcfc8dd5cb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https://github.com/shinmura0/PConv-Keras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35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67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764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https://arxiv.org/pdf/1905.10939v1.pdf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PNUNet</a:t>
            </a:r>
            <a:r>
              <a:rPr lang="en-US" altLang="zh-CN" dirty="0" smtClean="0"/>
              <a:t>: Anomaly Detection using Positive-and-Negative Noise based on Self-Training Procedure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6087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https://arxiv.org/pdf/1905.10939v1.pdf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PNUNet</a:t>
            </a:r>
            <a:r>
              <a:rPr lang="en-US" altLang="zh-CN" dirty="0" smtClean="0"/>
              <a:t>: Anomaly Detection using Positive-and-Negative Noise based on Self-Training Procedure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010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https://arxiv.org/abs/1905.13147v1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Detection in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https://tongtianta.site/paper/55164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75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https://arxiv.org/pdf/1901.06355v1.pdf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1324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https://github.com/otkupjnoz/oc-cnn</a:t>
            </a:r>
            <a:endParaRPr lang="en-US" altLang="zh-CN" dirty="0" smtClean="0"/>
          </a:p>
          <a:p>
            <a:r>
              <a:rPr lang="en-US" altLang="zh-CN" smtClean="0">
                <a:hlinkClick r:id="rId4"/>
              </a:rPr>
              <a:t>https://arxiv.org/pdf/1901.08688v1.pdf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162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Anonymous code for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https://openreview.net/forum?id=BJg4Z3RqF7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4"/>
              </a:rPr>
              <a:t>https://github.com/UNIR-Anonymous/UNIR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85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https://tongtianta.site/paper/39462</a:t>
            </a:r>
            <a:r>
              <a:rPr lang="en-US" altLang="zh-CN" dirty="0" smtClean="0"/>
              <a:t> 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FOR ANOMALY DETECTION: A SURVEY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24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https://github.com/usersubsetscan/autoencoder_anomaly_subset</a:t>
            </a:r>
            <a:r>
              <a:rPr lang="en-US" altLang="zh-CN" dirty="0" smtClean="0"/>
              <a:t>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adversarial attack detection in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activations and Reconstruction Error with Subset Scanning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11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https://github.com/hoya012/awesome-anomaly-detection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https://www.dlology.com/blog/how-to-do-novelty-detection-in-keras-with-generative-adversarial-network/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https://github.com/khalooei/ALOCC-CVPR2018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19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https://github.com/hoya012/awesome-anomaly-detection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41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hlinkClick r:id="rId3"/>
              </a:rPr>
              <a:t>http://tongtianta.site/paper/4538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hlinkClick r:id="rId3"/>
              </a:rPr>
              <a:t>https://github.com/oyxhust/wgan-gp-anomaly</a:t>
            </a:r>
            <a:r>
              <a:rPr lang="en-US" altLang="zh-CN" sz="1200" dirty="0" smtClean="0"/>
              <a:t> (</a:t>
            </a:r>
            <a:r>
              <a:rPr lang="en-US" altLang="zh-CN" sz="1200" dirty="0" err="1" smtClean="0">
                <a:hlinkClick r:id="rId3"/>
              </a:rPr>
              <a:t>wgan-gp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 smtClean="0">
                <a:hlinkClick r:id="rId4"/>
              </a:rPr>
              <a:t>https://github.com/fuchami/ANOGAN</a:t>
            </a:r>
            <a:r>
              <a:rPr lang="en-US" altLang="zh-CN" sz="1200" dirty="0" smtClean="0"/>
              <a:t> (DCGAN)</a:t>
            </a:r>
          </a:p>
          <a:p>
            <a:r>
              <a:rPr lang="en-US" altLang="zh-CN" sz="1200" dirty="0" smtClean="0">
                <a:hlinkClick r:id="rId5"/>
              </a:rPr>
              <a:t>https://github.com/kosyoshida/simple-keras</a:t>
            </a:r>
            <a:r>
              <a:rPr lang="en-US" altLang="zh-CN" sz="1200" dirty="0" smtClean="0"/>
              <a:t>   </a:t>
            </a:r>
            <a:r>
              <a:rPr lang="en-US" altLang="zh-CN" sz="1200" dirty="0" smtClean="0">
                <a:hlinkClick r:id="rId6"/>
              </a:rPr>
              <a:t>https://github.com/tkwoo/anogan-keras</a:t>
            </a:r>
            <a:r>
              <a:rPr lang="en-US" altLang="zh-CN" sz="1200" dirty="0" smtClean="0"/>
              <a:t> </a:t>
            </a:r>
          </a:p>
          <a:p>
            <a:r>
              <a:rPr lang="nl-NL" altLang="zh-CN" sz="1200" dirty="0" smtClean="0"/>
              <a:t>AnoGAN(code, keras) : </a:t>
            </a:r>
            <a:r>
              <a:rPr lang="nl-NL" altLang="zh-CN" sz="1200" dirty="0" smtClean="0">
                <a:hlinkClick r:id="rId7"/>
              </a:rPr>
              <a:t>https://github.com/yjucho1/anoGAN</a:t>
            </a:r>
            <a:r>
              <a:rPr lang="nl-NL" altLang="zh-CN" sz="1200" dirty="0" smtClean="0"/>
              <a:t/>
            </a:r>
            <a:br>
              <a:rPr lang="nl-NL" altLang="zh-CN" sz="1200" dirty="0" smtClean="0"/>
            </a:br>
            <a:r>
              <a:rPr lang="nl-NL" altLang="zh-CN" sz="1200" dirty="0" smtClean="0"/>
              <a:t>AnoGAN(code, tf) : </a:t>
            </a:r>
            <a:r>
              <a:rPr lang="nl-NL" altLang="zh-CN" sz="1200" dirty="0" smtClean="0">
                <a:hlinkClick r:id="rId8"/>
              </a:rPr>
              <a:t>https://github.com/LeeDoYup/AnoGAN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2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5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1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84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5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3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29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29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4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8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E0A22-C5C0-47C9-A22C-FAB0AF4288EB}" type="datetimeFigureOut">
              <a:rPr lang="zh-CN" altLang="en-US" smtClean="0"/>
              <a:t>2019/11/8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2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Anomaly Detection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Zhu </a:t>
            </a:r>
            <a:r>
              <a:rPr lang="en-US" altLang="zh-CN" dirty="0" err="1" smtClean="0"/>
              <a:t>yiling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1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051" y="6205782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</a:t>
            </a:r>
            <a:r>
              <a:rPr lang="en-US" altLang="zh-CN" sz="1400" dirty="0" smtClean="0"/>
              <a:t>.</a:t>
            </a:r>
          </a:p>
        </p:txBody>
      </p:sp>
      <p:pic>
        <p:nvPicPr>
          <p:cNvPr id="1028" name="Picture 4" descr="http://static.tongtianta.site/paper_image/aa44f4e6-e033-11e8-b1a7-00163e08bb86/image_3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31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595886" y="5049403"/>
            <a:ext cx="8652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(a) Deep convolutional generative adversarial network. (b) t-SNE embedding of normal (blue) and anomalous (red) images on the feature representation of the last convolution layer (orange in (a)) of the discriminator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6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051" y="6205782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2017.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256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residual </a:t>
            </a:r>
            <a:r>
              <a:rPr lang="en-US" altLang="zh-CN" dirty="0" smtClean="0"/>
              <a:t>loss: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/>
              <a:t>Discrimination </a:t>
            </a:r>
            <a:r>
              <a:rPr lang="en-US" altLang="zh-CN" dirty="0" smtClean="0"/>
              <a:t>Loss: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Only the coeﬃcients of z are adapted via backpropagation. The trained parameters of the generator and discriminator are kept ﬁxed</a:t>
            </a:r>
            <a:endParaRPr lang="en-US" altLang="zh-CN" sz="20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22" y="2201549"/>
            <a:ext cx="3062918" cy="5952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518" y="3343830"/>
            <a:ext cx="2905125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898" y="3942617"/>
            <a:ext cx="5241019" cy="67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44" y="2882682"/>
            <a:ext cx="4440180" cy="6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9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051" y="6205782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2017.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2566"/>
            <a:ext cx="10515600" cy="435133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31"/>
          <a:stretch/>
        </p:blipFill>
        <p:spPr>
          <a:xfrm>
            <a:off x="1139448" y="1690688"/>
            <a:ext cx="9203623" cy="38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1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pic>
        <p:nvPicPr>
          <p:cNvPr id="2050" name="Picture 2" descr="mnist_resul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646" y="1302426"/>
            <a:ext cx="57130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5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pic>
        <p:nvPicPr>
          <p:cNvPr id="1026" name="Picture 2" descr="https://github.com/oyxhust/wgan-gp-anomaly/raw/master/imgs/result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86" y="2658161"/>
            <a:ext cx="843534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20458" y="5800340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527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</a:t>
            </a:r>
            <a:r>
              <a:rPr lang="en-US" altLang="zh-CN" dirty="0" err="1"/>
              <a:t>AnoGAN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0331" y="1905078"/>
            <a:ext cx="8471338" cy="3815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1131" y="6008242"/>
            <a:ext cx="913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Schlegl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Thomas, et al. "f-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AnoGAN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: Fast unsupervised anomaly detection with generative adversarial networks."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Medical image analysis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54 (2019): 30-44.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92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GANomaly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0393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Akcay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Samet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Amir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Atapour-Abarghouei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and Toby P.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Breckon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"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Ganomaly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: Semi-supervised anomaly detection via adversarial training." </a:t>
            </a:r>
            <a:r>
              <a:rPr lang="en-US" altLang="zh-CN" sz="1600" i="1" dirty="0">
                <a:solidFill>
                  <a:srgbClr val="222222"/>
                </a:solidFill>
                <a:latin typeface="Arial" panose="020B0604020202020204" pitchFamily="34" charset="0"/>
              </a:rPr>
              <a:t>Asian Conference on Computer Vision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Springer, Cham, 2018.</a:t>
            </a:r>
            <a:endParaRPr lang="zh-CN" altLang="en-US" sz="1600" dirty="0"/>
          </a:p>
        </p:txBody>
      </p:sp>
      <p:pic>
        <p:nvPicPr>
          <p:cNvPr id="7170" name="Picture 2" descr="http://static.tongtianta.site/paper_image/763df75e-73b5-11e9-888c-00163e08bb86/image_4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57" y="1623402"/>
            <a:ext cx="91055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57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GANomaly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0393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Akcay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Samet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Amir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Atapour-Abarghouei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and Toby P.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Breckon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"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Ganomaly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: Semi-supervised anomaly detection via adversarial training." </a:t>
            </a:r>
            <a:r>
              <a:rPr lang="en-US" altLang="zh-CN" sz="1600" i="1" dirty="0">
                <a:solidFill>
                  <a:srgbClr val="222222"/>
                </a:solidFill>
                <a:latin typeface="Arial" panose="020B0604020202020204" pitchFamily="34" charset="0"/>
              </a:rPr>
              <a:t>Asian Conference on Computer Vision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Springer, Cham, 2018.</a:t>
            </a:r>
            <a:endParaRPr lang="zh-CN" altLang="en-US" sz="1600" dirty="0"/>
          </a:p>
        </p:txBody>
      </p:sp>
      <p:pic>
        <p:nvPicPr>
          <p:cNvPr id="7170" name="Picture 2" descr="http://static.tongtianta.site/paper_image/763df75e-73b5-11e9-888c-00163e08bb86/image_4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57" y="1623402"/>
            <a:ext cx="91055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53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Skip-</a:t>
            </a:r>
            <a:r>
              <a:rPr lang="en-US" altLang="zh-CN" dirty="0" err="1"/>
              <a:t>ganomaly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8972" y="6075071"/>
            <a:ext cx="1066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/>
              <a:t>S. </a:t>
            </a:r>
            <a:r>
              <a:rPr lang="en-US" altLang="zh-CN" sz="1600" i="1" dirty="0" err="1"/>
              <a:t>Akçay</a:t>
            </a:r>
            <a:r>
              <a:rPr lang="en-US" altLang="zh-CN" sz="1600" i="1" dirty="0"/>
              <a:t>, A. </a:t>
            </a:r>
            <a:r>
              <a:rPr lang="en-US" altLang="zh-CN" sz="1600" i="1" dirty="0" err="1"/>
              <a:t>Atapour-Abarghouei</a:t>
            </a:r>
            <a:r>
              <a:rPr lang="en-US" altLang="zh-CN" sz="1600" i="1" dirty="0"/>
              <a:t>, T. P. </a:t>
            </a:r>
            <a:r>
              <a:rPr lang="en-US" altLang="zh-CN" sz="1600" i="1" dirty="0" err="1"/>
              <a:t>Breckon</a:t>
            </a:r>
            <a:r>
              <a:rPr lang="en-US" altLang="zh-CN" sz="1600" i="1" dirty="0"/>
              <a:t>, Skip-</a:t>
            </a:r>
            <a:r>
              <a:rPr lang="en-US" altLang="zh-CN" sz="1600" i="1" dirty="0" err="1"/>
              <a:t>GANomaly</a:t>
            </a:r>
            <a:r>
              <a:rPr lang="en-US" altLang="zh-CN" sz="1600" i="1" dirty="0"/>
              <a:t>: Skip Connected and </a:t>
            </a:r>
            <a:r>
              <a:rPr lang="en-US" altLang="zh-CN" sz="1600" i="1" dirty="0" err="1"/>
              <a:t>Adversarially</a:t>
            </a:r>
            <a:r>
              <a:rPr lang="en-US" altLang="zh-CN" sz="1600" i="1" dirty="0"/>
              <a:t> Trained Encoder-Decoder Anomaly Detection, in: International Joint Conference on Neural Networks (IJCNN), IEEE, 2019</a:t>
            </a:r>
            <a:endParaRPr lang="zh-CN" altLang="en-US" sz="1600" i="1" dirty="0"/>
          </a:p>
        </p:txBody>
      </p:sp>
      <p:pic>
        <p:nvPicPr>
          <p:cNvPr id="1026" name="Picture 2" descr="http://static.tongtianta.site/paper_image/fd98439a-840d-11e9-941f-00163e08bb86/image_2_2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46" y="1617876"/>
            <a:ext cx="77326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50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Geometric Transformations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76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Autoencoders</a:t>
            </a:r>
            <a:r>
              <a:rPr lang="en-US" altLang="zh-CN" dirty="0"/>
              <a:t>, 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/>
              <a:t>autoencoders</a:t>
            </a:r>
            <a:r>
              <a:rPr lang="en-US" altLang="zh-CN" dirty="0"/>
              <a:t> (An &amp; Cho, 2015; Zhou &amp; </a:t>
            </a:r>
            <a:r>
              <a:rPr lang="en-US" altLang="zh-CN" dirty="0" err="1"/>
              <a:t>Paffenroth</a:t>
            </a:r>
            <a:r>
              <a:rPr lang="en-US" altLang="zh-CN" dirty="0"/>
              <a:t>, 2017), energy based models (</a:t>
            </a:r>
            <a:r>
              <a:rPr lang="en-US" altLang="zh-CN" dirty="0" err="1"/>
              <a:t>Zhai</a:t>
            </a:r>
            <a:r>
              <a:rPr lang="en-US" altLang="zh-CN" dirty="0"/>
              <a:t> et al., 2016) and deep </a:t>
            </a:r>
            <a:r>
              <a:rPr lang="en-US" altLang="zh-CN" dirty="0" err="1"/>
              <a:t>autoencoding</a:t>
            </a:r>
            <a:r>
              <a:rPr lang="en-US" altLang="zh-CN" dirty="0"/>
              <a:t> Gaussian mixture models (Bo </a:t>
            </a:r>
            <a:r>
              <a:rPr lang="en-US" altLang="zh-CN" dirty="0" err="1"/>
              <a:t>Zong</a:t>
            </a:r>
            <a:r>
              <a:rPr lang="en-US" altLang="zh-CN" dirty="0"/>
              <a:t>, 2018) have been explored for anomaly 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0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Efficient-GAN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7" y="1355251"/>
            <a:ext cx="7086600" cy="4086225"/>
          </a:xfrm>
        </p:spPr>
      </p:pic>
      <p:sp>
        <p:nvSpPr>
          <p:cNvPr id="4" name="矩形 3"/>
          <p:cNvSpPr/>
          <p:nvPr/>
        </p:nvSpPr>
        <p:spPr>
          <a:xfrm>
            <a:off x="838200" y="6369319"/>
            <a:ext cx="10807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Zenati,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Houssam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"Efficient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gan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-based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arXiv:1802.06222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(2018).</a:t>
            </a:r>
            <a:endParaRPr lang="zh-CN" altLang="en-US" dirty="0"/>
          </a:p>
        </p:txBody>
      </p:sp>
      <p:pic>
        <p:nvPicPr>
          <p:cNvPr id="1026" name="Picture 2" descr="http://static.tongtianta.site/paper_image/ca65733e-73bf-11e9-888c-00163e08bb86/PARAGRAPHLATEX1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6" r="31993"/>
          <a:stretch/>
        </p:blipFill>
        <p:spPr bwMode="auto">
          <a:xfrm>
            <a:off x="7530503" y="4051619"/>
            <a:ext cx="4335820" cy="42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atic.tongtianta.site/paper_image/ca65733e-73bf-11e9-888c-00163e08bb86/PARAGRAPHLATEX1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r="4723" b="3475"/>
          <a:stretch/>
        </p:blipFill>
        <p:spPr bwMode="auto">
          <a:xfrm>
            <a:off x="277660" y="5642351"/>
            <a:ext cx="11636679" cy="4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3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-Learned-Anomaly-Detection</a:t>
            </a:r>
            <a:endParaRPr lang="zh-CN" altLang="en-US" dirty="0"/>
          </a:p>
        </p:txBody>
      </p:sp>
      <p:pic>
        <p:nvPicPr>
          <p:cNvPr id="3074" name="Picture 2" descr="http://static.tongtianta.site/paper_image/176fd744-7787-11e9-afde-00163e08bb86/image_2_2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189" y="1690688"/>
            <a:ext cx="80691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089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Inference</a:t>
            </a:r>
            <a:endParaRPr lang="zh-CN" altLang="en-US" dirty="0"/>
          </a:p>
        </p:txBody>
      </p:sp>
      <p:pic>
        <p:nvPicPr>
          <p:cNvPr id="2050" name="Picture 2" descr="http://static.tongtianta.site/paper_image/176fd744-7787-11e9-afde-00163e08bb86/image_2_2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98" y="1537526"/>
            <a:ext cx="80691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5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One-Class Classifier for Novelty Detection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941" y="1690688"/>
            <a:ext cx="7486650" cy="4286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8200" y="5853797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Sabokrou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Mohammad, et al. "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Adversarially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learned one-class classifier for novelty detection."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007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Fence GAN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120" y="1805730"/>
            <a:ext cx="10515600" cy="39902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2872" y="6134360"/>
            <a:ext cx="10386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Ngo,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Cuong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Phuc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"Fence GAN: Towards Better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arXiv:1904.01209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946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MemAE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63041" y="6176963"/>
            <a:ext cx="9665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Gong, Dong, et al. "Memorizing Normality to Detect Anomaly: Memory-augmented Deep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for Unsupervised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arXiv:1904.02639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  <p:pic>
        <p:nvPicPr>
          <p:cNvPr id="5122" name="Picture 2" descr="http://static.tongtianta.site/paper_image/bc4d4bb0-9254-11e9-85b3-00163e08bb86/image_2_0_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3" y="1690688"/>
            <a:ext cx="100181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81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CVAE</a:t>
            </a:r>
            <a:endParaRPr lang="zh-CN" altLang="en-US" dirty="0"/>
          </a:p>
        </p:txBody>
      </p:sp>
      <p:pic>
        <p:nvPicPr>
          <p:cNvPr id="1026" name="Picture 2" descr="https://github.com/YeongHyeon/CVAE-AnomalyDetection/raw/master/figures/va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218" y="2130938"/>
            <a:ext cx="6436844" cy="24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74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adVAE</a:t>
            </a:r>
            <a:endParaRPr lang="zh-CN" altLang="en-US" dirty="0"/>
          </a:p>
        </p:txBody>
      </p:sp>
      <p:pic>
        <p:nvPicPr>
          <p:cNvPr id="4098" name="Picture 2" descr="http://static.tongtianta.site/paper_image/8c593f78-d894-11e9-a005-00163e08bb86/image_3_0_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42" y="1204895"/>
            <a:ext cx="6286366" cy="507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3735" y="6182875"/>
            <a:ext cx="1086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Wang,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Xuhong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"Self-adversarial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Variational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with Gaussian Anomaly Prior Distribution for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arXiv:1903.00904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65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adVAE</a:t>
            </a:r>
            <a:endParaRPr lang="zh-CN" altLang="en-US" dirty="0"/>
          </a:p>
        </p:txBody>
      </p:sp>
      <p:pic>
        <p:nvPicPr>
          <p:cNvPr id="2050" name="Picture 2" descr="https://github.com/YeongHyeon/adVAE/raw/master/figures/adva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0" y="1915092"/>
            <a:ext cx="6725688" cy="378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18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adVAE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7239" y="1357810"/>
            <a:ext cx="9256734" cy="544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0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OCGAN: One-class Novelty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44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CompactCNN</a:t>
            </a:r>
            <a:endParaRPr lang="zh-CN" altLang="en-US" dirty="0"/>
          </a:p>
        </p:txBody>
      </p:sp>
      <p:pic>
        <p:nvPicPr>
          <p:cNvPr id="1026" name="Picture 2" descr="http://static.tongtianta.site/paper_image/7c1b6766-d525-11e9-bc4a-00163e08bb86/image_1_0_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7093"/>
            <a:ext cx="10515600" cy="40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0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Completion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25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606" y="6176963"/>
            <a:ext cx="10145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Lim,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Swee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Kiat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"Doping: Generative data augmentation for unsupervised anomaly detection with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gan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2018 IEEE International Conference on Data Mining (ICDM)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057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ConAD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71" y="1292185"/>
            <a:ext cx="7500457" cy="55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48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ConAD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443" y="1362162"/>
            <a:ext cx="8105841" cy="5399980"/>
          </a:xfrm>
        </p:spPr>
      </p:pic>
    </p:spTree>
    <p:extLst>
      <p:ext uri="{BB962C8B-B14F-4D97-AF65-F5344CB8AC3E}">
        <p14:creationId xmlns:p14="http://schemas.microsoft.com/office/powerpoint/2010/main" val="1368005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Perceptual Image Anomaly Detection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0491" y="1690688"/>
            <a:ext cx="9093897" cy="48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47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0342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Anomaly Detection" (authors: </a:t>
            </a:r>
            <a:r>
              <a:rPr lang="en-US" altLang="zh-CN" dirty="0" err="1"/>
              <a:t>Houssam</a:t>
            </a:r>
            <a:r>
              <a:rPr lang="en-US" altLang="zh-CN" dirty="0"/>
              <a:t> Zenati*, </a:t>
            </a:r>
            <a:r>
              <a:rPr lang="en-US" altLang="zh-CN" dirty="0" err="1"/>
              <a:t>Manon</a:t>
            </a:r>
            <a:r>
              <a:rPr lang="en-US" altLang="zh-CN" dirty="0"/>
              <a:t> </a:t>
            </a:r>
            <a:r>
              <a:rPr lang="en-US" altLang="zh-CN" dirty="0" err="1"/>
              <a:t>Romain</a:t>
            </a:r>
            <a:r>
              <a:rPr lang="en-US" altLang="zh-CN" dirty="0"/>
              <a:t>*, </a:t>
            </a:r>
            <a:r>
              <a:rPr lang="en-US" altLang="zh-CN" dirty="0" err="1"/>
              <a:t>Chuan</a:t>
            </a:r>
            <a:r>
              <a:rPr lang="en-US" altLang="zh-CN" dirty="0"/>
              <a:t> Sheng Foo*, Bruno </a:t>
            </a:r>
            <a:r>
              <a:rPr lang="en-US" altLang="zh-CN" dirty="0" err="1"/>
              <a:t>Lecouat</a:t>
            </a:r>
            <a:r>
              <a:rPr lang="en-US" altLang="zh-CN" dirty="0"/>
              <a:t>, Vijay </a:t>
            </a:r>
            <a:r>
              <a:rPr lang="en-US" altLang="zh-CN" dirty="0" err="1"/>
              <a:t>Ramaseshan</a:t>
            </a:r>
            <a:r>
              <a:rPr lang="en-US" altLang="zh-CN" dirty="0"/>
              <a:t> Chandrasekhar)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3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SSIM loss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4642" y="2017986"/>
            <a:ext cx="9352279" cy="32682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08689" y="6067886"/>
            <a:ext cx="8597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Bergmann, Paul, et al. "Improving Unsupervised Defect Segmentation by Applying Structural Similarity to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arXiv:1807.02011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(2018).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864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patch_gan_alocc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5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Spatial </a:t>
            </a:r>
            <a:r>
              <a:rPr lang="en-US" altLang="zh-CN" dirty="0"/>
              <a:t>VAE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8876" y="1690688"/>
            <a:ext cx="9286011" cy="39708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211669"/>
            <a:ext cx="9861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Baur</a:t>
            </a:r>
            <a:r>
              <a:rPr lang="en-US" altLang="zh-CN" dirty="0"/>
              <a:t>, Christoph, et al. "Deep </a:t>
            </a:r>
            <a:r>
              <a:rPr lang="en-US" altLang="zh-CN" dirty="0" err="1"/>
              <a:t>autoencoding</a:t>
            </a:r>
            <a:r>
              <a:rPr lang="en-US" altLang="zh-CN" dirty="0"/>
              <a:t> models for unsupervised anomaly segmentation in brain </a:t>
            </a:r>
            <a:r>
              <a:rPr lang="en-US" altLang="zh-CN" dirty="0" err="1"/>
              <a:t>mr</a:t>
            </a:r>
            <a:r>
              <a:rPr lang="en-US" altLang="zh-CN" dirty="0"/>
              <a:t> images." International MICCAI </a:t>
            </a:r>
            <a:r>
              <a:rPr lang="en-US" altLang="zh-CN" dirty="0" err="1"/>
              <a:t>Brainlesion</a:t>
            </a:r>
            <a:r>
              <a:rPr lang="en-US" altLang="zh-CN" dirty="0"/>
              <a:t> Workshop. Springer, Cham,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9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Anomaly Detection</a:t>
            </a:r>
            <a:endParaRPr lang="zh-CN" altLang="en-US" dirty="0"/>
          </a:p>
        </p:txBody>
      </p:sp>
      <p:pic>
        <p:nvPicPr>
          <p:cNvPr id="2050" name="Picture 2" descr="http://static.tongtianta.site/paper_image/0d830984-9c91-11e9-8861-00163e08bb86/image_3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06" y="1575105"/>
            <a:ext cx="9872188" cy="472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30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Structured Energy Based </a:t>
            </a:r>
            <a:r>
              <a:rPr lang="en-US" altLang="zh-CN" dirty="0" smtClean="0"/>
              <a:t>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</a:t>
            </a:r>
            <a:r>
              <a:rPr lang="en-US" altLang="zh-CN" dirty="0" smtClean="0"/>
              <a:t>Energy-Based VAE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153" y="1869364"/>
            <a:ext cx="10017649" cy="33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DataSet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6761" y="1421743"/>
            <a:ext cx="7304590" cy="44671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03459" y="5888917"/>
            <a:ext cx="9785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Bergmann, Paul, et al. "</a:t>
            </a:r>
            <a:r>
              <a:rPr lang="en-US" altLang="zh-CN" dirty="0" err="1"/>
              <a:t>MVTec</a:t>
            </a:r>
            <a:r>
              <a:rPr lang="en-US" altLang="zh-CN" dirty="0"/>
              <a:t> AD--A Comprehensive Real-World Dataset for Unsupervised Anomaly Detection." Proceedings of the IEEE Conference on Computer Vision and Pattern Recognition. 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0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Convolutions for Image </a:t>
            </a:r>
            <a:r>
              <a:rPr lang="en-US" altLang="zh-CN" dirty="0" err="1"/>
              <a:t>Inpainting</a:t>
            </a:r>
            <a:endParaRPr lang="en-US" altLang="zh-CN" dirty="0"/>
          </a:p>
        </p:txBody>
      </p:sp>
      <p:pic>
        <p:nvPicPr>
          <p:cNvPr id="3074" name="Picture 2" descr="https://github.com/chuangtc/PConv-Keras/raw/master/data/images/sample_results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55" y="1215887"/>
            <a:ext cx="6747475" cy="50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45930" y="6211669"/>
            <a:ext cx="9858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Liu, Guilin, et al. "Image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inpainting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for irregular holes using partial convolutions."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084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Convolutions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7192" y="1446179"/>
            <a:ext cx="8376260" cy="52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Ano-Unet</a:t>
            </a:r>
            <a:endParaRPr lang="en-US" altLang="zh-CN" dirty="0"/>
          </a:p>
        </p:txBody>
      </p:sp>
      <p:pic>
        <p:nvPicPr>
          <p:cNvPr id="4098" name="Picture 2" descr="Untitled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31" y="1409010"/>
            <a:ext cx="5220533" cy="491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09" y="2460898"/>
            <a:ext cx="46767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Pluralistic-</a:t>
            </a:r>
            <a:r>
              <a:rPr lang="en-US" altLang="zh-CN" dirty="0" err="1"/>
              <a:t>Inpainting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940" y="1901048"/>
            <a:ext cx="10515600" cy="35992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8200" y="5988734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Xie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Chaohao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"Image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Inpainting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with Learnable Bidirectional Attention Maps."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arXiv:1909.00968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415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Pluralistic-</a:t>
            </a:r>
            <a:r>
              <a:rPr lang="en-US" altLang="zh-CN" dirty="0" err="1"/>
              <a:t>Inpainting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5988734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Xie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Chaohao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"Image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Inpainting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with Learnable Bidirectional Attention Maps."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arXiv:1909.00968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1" y="2129099"/>
            <a:ext cx="10515600" cy="2271086"/>
          </a:xfrm>
        </p:spPr>
      </p:pic>
    </p:spTree>
    <p:extLst>
      <p:ext uri="{BB962C8B-B14F-4D97-AF65-F5344CB8AC3E}">
        <p14:creationId xmlns:p14="http://schemas.microsoft.com/office/powerpoint/2010/main" val="2953942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PNUNet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7079" y="1870434"/>
            <a:ext cx="7496175" cy="3409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8200" y="6176963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Kimura, Masanari. "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PNUNet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: Anomaly Detection using Positive-and-Negative Noise based on Self-Training Procedure."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arXiv:1905.10939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101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PNUNet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Kimura, Masanari. "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PNUNet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: Anomaly Detection using Positive-and-Negative Noise based on Self-Training Procedure."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arXiv:1905.10939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2907" y="1941535"/>
            <a:ext cx="7693146" cy="34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7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Anomaly Detection</a:t>
            </a:r>
            <a:endParaRPr lang="zh-CN" altLang="en-US" dirty="0"/>
          </a:p>
        </p:txBody>
      </p:sp>
      <p:pic>
        <p:nvPicPr>
          <p:cNvPr id="3074" name="Picture 2" descr="http://static.tongtianta.site/paper_image/0d830984-9c91-11e9-8861-00163e08bb86/image_6_0_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0059"/>
            <a:ext cx="10515600" cy="38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560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Anomaly Detection in Images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54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 Anomaly Detection in Images using Adversarial </a:t>
            </a:r>
            <a:r>
              <a:rPr lang="en-US" altLang="zh-CN" dirty="0" err="1"/>
              <a:t>Autoencoders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22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oc-cnn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31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 Adversarial Image Reconstruction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33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autoencoder_anomaly_subset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Anomaly Detection</a:t>
            </a:r>
            <a:endParaRPr lang="zh-CN" altLang="en-US" dirty="0"/>
          </a:p>
        </p:txBody>
      </p:sp>
      <p:pic>
        <p:nvPicPr>
          <p:cNvPr id="1026" name="Picture 2" descr="http://static.tongtianta.site/paper_image/0d830984-9c91-11e9-8861-00163e08bb86/image_1_0_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67" y="1690688"/>
            <a:ext cx="83832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97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Image-level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Classification target</a:t>
            </a:r>
          </a:p>
          <a:p>
            <a:r>
              <a:rPr lang="en-US" altLang="zh-CN" sz="2000" dirty="0" err="1"/>
              <a:t>Adversarially</a:t>
            </a:r>
            <a:r>
              <a:rPr lang="en-US" altLang="zh-CN" sz="2000" dirty="0"/>
              <a:t> Learned One-Class Classifier for Novelty Detection [ALOCC] | Mohammad </a:t>
            </a:r>
            <a:r>
              <a:rPr lang="en-US" altLang="zh-CN" sz="2000" dirty="0" err="1"/>
              <a:t>Sabokrou</a:t>
            </a:r>
            <a:r>
              <a:rPr lang="en-US" altLang="zh-CN" sz="2000" dirty="0"/>
              <a:t>, et al. </a:t>
            </a:r>
            <a:r>
              <a:rPr lang="en-US" altLang="zh-CN" sz="2000" b="1" dirty="0"/>
              <a:t>| [CVPR' 18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Hierarchical Novelty Detection for Visual Object Recognition | </a:t>
            </a:r>
            <a:r>
              <a:rPr lang="en-US" altLang="zh-CN" sz="2000" dirty="0" err="1"/>
              <a:t>Kibok</a:t>
            </a:r>
            <a:r>
              <a:rPr lang="en-US" altLang="zh-CN" sz="2000" dirty="0"/>
              <a:t> Lee, et al. | </a:t>
            </a:r>
            <a:r>
              <a:rPr lang="en-US" altLang="zh-CN" sz="2000" b="1" dirty="0"/>
              <a:t>[CVPR' 18]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/>
              <a:t>Deep One-Class Classification | Lukas Ruff, el al. | </a:t>
            </a:r>
            <a:r>
              <a:rPr lang="en-US" altLang="zh-CN" sz="2000" b="1" dirty="0"/>
              <a:t>[ICML' 18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Deep Anomaly Detection with Outlier Exposure | Dan </a:t>
            </a:r>
            <a:r>
              <a:rPr lang="en-US" altLang="zh-CN" sz="2000" dirty="0" err="1"/>
              <a:t>Hendrycks</a:t>
            </a:r>
            <a:r>
              <a:rPr lang="en-US" altLang="zh-CN" sz="2000" dirty="0"/>
              <a:t>, et al. | [ICLR' 19] </a:t>
            </a:r>
            <a:endParaRPr lang="en-US" altLang="zh-CN" sz="2000" dirty="0" smtClean="0"/>
          </a:p>
          <a:p>
            <a:r>
              <a:rPr lang="en-US" altLang="zh-CN" sz="2000" dirty="0"/>
              <a:t>Latent Space </a:t>
            </a:r>
            <a:r>
              <a:rPr lang="en-US" altLang="zh-CN" sz="2000" dirty="0" err="1"/>
              <a:t>Autoregression</a:t>
            </a:r>
            <a:r>
              <a:rPr lang="en-US" altLang="zh-CN" sz="2000" dirty="0"/>
              <a:t> for Novelty Detection | </a:t>
            </a:r>
            <a:r>
              <a:rPr lang="en-US" altLang="zh-CN" sz="2000" dirty="0" err="1"/>
              <a:t>Davide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Abati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[CVPR' 19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OCGAN: One-Class Novelty Detection Using GANs With Constrained Latent Representations | </a:t>
            </a:r>
            <a:r>
              <a:rPr lang="en-US" altLang="zh-CN" sz="2000" dirty="0" err="1"/>
              <a:t>Pramuditha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Perera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[CVPR' 19]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2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Image-level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Segmentation target</a:t>
            </a:r>
          </a:p>
          <a:p>
            <a:r>
              <a:rPr lang="en-US" altLang="zh-CN" sz="2000" dirty="0"/>
              <a:t>Unsupervised Anomaly Detection with Generative Adversarial Networks to Guide Marker Discovery [</a:t>
            </a:r>
            <a:r>
              <a:rPr lang="en-US" altLang="zh-CN" sz="2000" b="1" dirty="0" err="1"/>
              <a:t>AnoGAN</a:t>
            </a:r>
            <a:r>
              <a:rPr lang="en-US" altLang="zh-CN" sz="2000" dirty="0"/>
              <a:t>] | Thomas </a:t>
            </a:r>
            <a:r>
              <a:rPr lang="en-US" altLang="zh-CN" sz="2000" dirty="0" err="1"/>
              <a:t>Schlegl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[IPMI' 17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Improving Unsupervised Defect Segmentation by Applying Structural Similarity to </a:t>
            </a:r>
            <a:r>
              <a:rPr lang="en-US" altLang="zh-CN" sz="2000" dirty="0" err="1"/>
              <a:t>Autoencoders</a:t>
            </a:r>
            <a:r>
              <a:rPr lang="en-US" altLang="zh-CN" sz="2000" dirty="0"/>
              <a:t> | Paul Bergmann, et al. | </a:t>
            </a:r>
            <a:r>
              <a:rPr lang="en-US" altLang="zh-CN" sz="2000" b="1" dirty="0"/>
              <a:t>[</a:t>
            </a:r>
            <a:r>
              <a:rPr lang="en-US" altLang="zh-CN" sz="2000" b="1" dirty="0" err="1"/>
              <a:t>arXiv</a:t>
            </a:r>
            <a:r>
              <a:rPr lang="en-US" altLang="zh-CN" sz="2000" b="1" dirty="0"/>
              <a:t>' 18]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/>
              <a:t>Deep </a:t>
            </a:r>
            <a:r>
              <a:rPr lang="en-US" altLang="zh-CN" sz="2000" dirty="0" err="1"/>
              <a:t>Autoencoding</a:t>
            </a:r>
            <a:r>
              <a:rPr lang="en-US" altLang="zh-CN" sz="2000" dirty="0"/>
              <a:t> Models for Unsupervised Anomaly Segmentation in Brain MR Images | Christoph </a:t>
            </a:r>
            <a:r>
              <a:rPr lang="en-US" altLang="zh-CN" sz="2000" dirty="0" err="1"/>
              <a:t>Baur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</a:t>
            </a:r>
            <a:r>
              <a:rPr lang="en-US" altLang="zh-CN" sz="2000" b="1" dirty="0" err="1"/>
              <a:t>arXiv</a:t>
            </a:r>
            <a:r>
              <a:rPr lang="en-US" altLang="zh-CN" sz="2000" b="1" dirty="0"/>
              <a:t>' 18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AVID: Adversarial Visual Irregularity Detection | Mohammad </a:t>
            </a:r>
            <a:r>
              <a:rPr lang="en-US" altLang="zh-CN" sz="2000" dirty="0" err="1"/>
              <a:t>Sabokrou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</a:t>
            </a:r>
            <a:r>
              <a:rPr lang="en-US" altLang="zh-CN" sz="2000" b="1" dirty="0" err="1"/>
              <a:t>arXiv</a:t>
            </a:r>
            <a:r>
              <a:rPr lang="en-US" altLang="zh-CN" sz="2000" b="1" dirty="0"/>
              <a:t>' 18]</a:t>
            </a:r>
            <a:r>
              <a:rPr lang="en-US" altLang="zh-CN" sz="2000" dirty="0" smtClean="0"/>
              <a:t> </a:t>
            </a:r>
          </a:p>
          <a:p>
            <a:r>
              <a:rPr lang="en-US" altLang="zh-CN" sz="2000" dirty="0" err="1"/>
              <a:t>MVTec</a:t>
            </a:r>
            <a:r>
              <a:rPr lang="en-US" altLang="zh-CN" sz="2000" dirty="0"/>
              <a:t> AD -- A Comprehensive Real-World Dataset for Unsupervised Anomaly Detection | Paul Bergmann, et al. | </a:t>
            </a:r>
            <a:r>
              <a:rPr lang="en-US" altLang="zh-CN" sz="2000" b="1" dirty="0"/>
              <a:t>[CVPR' 19]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/>
              <a:t>Exploiting Epistemic Uncertainty of Anatomy Segmentation for Anomaly Detection in Retinal OCT | Philipp </a:t>
            </a:r>
            <a:r>
              <a:rPr lang="en-US" altLang="zh-CN" sz="2000" dirty="0" err="1"/>
              <a:t>Seeböck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[IEEE TMI' 19]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13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GAN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en-US" altLang="zh-CN" dirty="0" err="1" smtClean="0"/>
              <a:t>AnoGAN</a:t>
            </a:r>
            <a:r>
              <a:rPr lang="en-US" altLang="zh-CN" dirty="0" smtClean="0"/>
              <a:t>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f-</a:t>
            </a:r>
            <a:r>
              <a:rPr lang="en-US" altLang="zh-CN" dirty="0" err="1" smtClean="0"/>
              <a:t>AnoGAN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GANomaly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Skip-</a:t>
            </a:r>
            <a:r>
              <a:rPr lang="en-US" altLang="zh-CN" dirty="0" err="1" smtClean="0"/>
              <a:t>ganomaly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Efficient-GAN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fence GAN</a:t>
            </a:r>
          </a:p>
          <a:p>
            <a:r>
              <a:rPr lang="en-US" altLang="zh-CN" dirty="0" smtClean="0"/>
              <a:t>Structured Representations</a:t>
            </a:r>
          </a:p>
          <a:p>
            <a:pPr marL="0" indent="0">
              <a:buNone/>
            </a:pPr>
            <a:r>
              <a:rPr lang="en-US" altLang="zh-CN" dirty="0" smtClean="0"/>
              <a:t>   Patch GAN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spatial VAE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structed</a:t>
            </a:r>
            <a:r>
              <a:rPr lang="en-US" altLang="zh-CN" dirty="0" smtClean="0"/>
              <a:t> based VAE</a:t>
            </a:r>
          </a:p>
          <a:p>
            <a:r>
              <a:rPr lang="en-US" altLang="zh-CN" dirty="0" smtClean="0"/>
              <a:t>VAE</a:t>
            </a:r>
          </a:p>
          <a:p>
            <a:pPr marL="0" indent="0">
              <a:buNone/>
            </a:pPr>
            <a:r>
              <a:rPr lang="en-US" altLang="zh-CN" dirty="0" smtClean="0"/>
              <a:t>   VAE+GAN AAE+GAN </a:t>
            </a:r>
            <a:r>
              <a:rPr lang="en-US" altLang="zh-CN" dirty="0" err="1" smtClean="0"/>
              <a:t>VAE+pixel</a:t>
            </a:r>
            <a:r>
              <a:rPr lang="en-US" altLang="zh-CN" dirty="0" smtClean="0"/>
              <a:t> CNN </a:t>
            </a:r>
          </a:p>
          <a:p>
            <a:r>
              <a:rPr lang="en-US" altLang="zh-CN" dirty="0" smtClean="0"/>
              <a:t>loss</a:t>
            </a:r>
          </a:p>
          <a:p>
            <a:pPr marL="0" indent="0">
              <a:buNone/>
            </a:pPr>
            <a:r>
              <a:rPr lang="en-US" altLang="zh-CN" dirty="0" smtClean="0"/>
              <a:t>   SSIM </a:t>
            </a:r>
            <a:r>
              <a:rPr lang="en-US" altLang="zh-CN" dirty="0"/>
              <a:t>loss GAN loss perceptual </a:t>
            </a:r>
            <a:r>
              <a:rPr lang="en-US" altLang="zh-CN" dirty="0" smtClean="0"/>
              <a:t>loss</a:t>
            </a:r>
          </a:p>
          <a:p>
            <a:r>
              <a:rPr lang="en-US" altLang="zh-CN" dirty="0" err="1" smtClean="0"/>
              <a:t>CNN+image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inpianting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Unet+Partial</a:t>
            </a:r>
            <a:r>
              <a:rPr lang="en-US" altLang="zh-CN" dirty="0" smtClean="0"/>
              <a:t> 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6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6003</TotalTime>
  <Words>1623</Words>
  <Application>Microsoft Office PowerPoint</Application>
  <PresentationFormat>宽屏</PresentationFormat>
  <Paragraphs>317</Paragraphs>
  <Slides>54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9" baseType="lpstr">
      <vt:lpstr>宋体</vt:lpstr>
      <vt:lpstr>Arial</vt:lpstr>
      <vt:lpstr>Calibri</vt:lpstr>
      <vt:lpstr>Calibri Light</vt:lpstr>
      <vt:lpstr>Office 主题</vt:lpstr>
      <vt:lpstr>Anomaly Detection</vt:lpstr>
      <vt:lpstr>Anomaly Detection</vt:lpstr>
      <vt:lpstr>OCGAN: One-class Novelty Detection</vt:lpstr>
      <vt:lpstr>Anomaly Detection</vt:lpstr>
      <vt:lpstr>Anomaly Detection</vt:lpstr>
      <vt:lpstr>Anomaly Detection</vt:lpstr>
      <vt:lpstr>Image-level anomaly detection</vt:lpstr>
      <vt:lpstr>Image-level anomaly detection</vt:lpstr>
      <vt:lpstr>Anomaly Detection</vt:lpstr>
      <vt:lpstr>anoGAN for Unsupervised Anomaly Detection</vt:lpstr>
      <vt:lpstr>anoGAN for Unsupervised Anomaly Detection</vt:lpstr>
      <vt:lpstr>anoGAN for Unsupervised Anomaly Detection</vt:lpstr>
      <vt:lpstr>anoGAN for Unsupervised Anomaly Detection</vt:lpstr>
      <vt:lpstr>anoGAN for Unsupervised Anomaly Detection</vt:lpstr>
      <vt:lpstr>f-AnoGAN</vt:lpstr>
      <vt:lpstr>GANomaly</vt:lpstr>
      <vt:lpstr>GANomaly</vt:lpstr>
      <vt:lpstr>Skip-ganomaly</vt:lpstr>
      <vt:lpstr>Geometric Transformations</vt:lpstr>
      <vt:lpstr>Efficient-GAN</vt:lpstr>
      <vt:lpstr>Adversarially-Learned-Anomaly-Detection</vt:lpstr>
      <vt:lpstr>Adversarially Learned Inference</vt:lpstr>
      <vt:lpstr>Adversarially Learned One-Class Classifier for Novelty Detection</vt:lpstr>
      <vt:lpstr>Fence GAN</vt:lpstr>
      <vt:lpstr>MemAE</vt:lpstr>
      <vt:lpstr>CVAE</vt:lpstr>
      <vt:lpstr>adVAE</vt:lpstr>
      <vt:lpstr>adVAE</vt:lpstr>
      <vt:lpstr>adVAE</vt:lpstr>
      <vt:lpstr>CompactCNN</vt:lpstr>
      <vt:lpstr>Image Completion</vt:lpstr>
      <vt:lpstr>Doping</vt:lpstr>
      <vt:lpstr>ConAD</vt:lpstr>
      <vt:lpstr>ConAD</vt:lpstr>
      <vt:lpstr>Perceptual Image Anomaly Detection</vt:lpstr>
      <vt:lpstr>Adversarially Learned Anomaly Detection</vt:lpstr>
      <vt:lpstr>SSIM loss</vt:lpstr>
      <vt:lpstr>patch_gan_alocc</vt:lpstr>
      <vt:lpstr>Spatial VAE</vt:lpstr>
      <vt:lpstr>Deep Structured Energy Based Models</vt:lpstr>
      <vt:lpstr>Structured Energy-Based VAE</vt:lpstr>
      <vt:lpstr>DataSet</vt:lpstr>
      <vt:lpstr>Partial Convolutions for Image Inpainting</vt:lpstr>
      <vt:lpstr>Partial Convolutions</vt:lpstr>
      <vt:lpstr>Ano-Unet</vt:lpstr>
      <vt:lpstr>Pluralistic-Inpainting</vt:lpstr>
      <vt:lpstr>Pluralistic-Inpainting</vt:lpstr>
      <vt:lpstr>PNUNet</vt:lpstr>
      <vt:lpstr>PNUNet</vt:lpstr>
      <vt:lpstr>Anomaly Detection in Images</vt:lpstr>
      <vt:lpstr>Robust Anomaly Detection in Images using Adversarial Autoencoders</vt:lpstr>
      <vt:lpstr>oc-cnn</vt:lpstr>
      <vt:lpstr>Unsupervised Adversarial Image Reconstruction</vt:lpstr>
      <vt:lpstr>autoencoder_anomaly_subset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</dc:title>
  <dc:creator>Zhu Forrest</dc:creator>
  <cp:lastModifiedBy>Zhu Forrest</cp:lastModifiedBy>
  <cp:revision>246</cp:revision>
  <dcterms:created xsi:type="dcterms:W3CDTF">2019-09-16T07:31:32Z</dcterms:created>
  <dcterms:modified xsi:type="dcterms:W3CDTF">2019-11-08T07:00:57Z</dcterms:modified>
</cp:coreProperties>
</file>